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A4E4"/>
    <a:srgbClr val="BEA6CD"/>
    <a:srgbClr val="7EC4DF"/>
    <a:srgbClr val="3BA5CF"/>
    <a:srgbClr val="7B4A99"/>
    <a:srgbClr val="9D7CCE"/>
    <a:srgbClr val="683E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9" autoAdjust="0"/>
    <p:restoredTop sz="94660"/>
  </p:normalViewPr>
  <p:slideViewPr>
    <p:cSldViewPr snapToGrid="0">
      <p:cViewPr>
        <p:scale>
          <a:sx n="66" d="100"/>
          <a:sy n="66" d="100"/>
        </p:scale>
        <p:origin x="2357" y="-5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885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4275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3480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136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9542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1170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9925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8378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6073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5813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481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D0C50-6908-4DE0-A7B3-DC529FDA9811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2352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_x214717368">
            <a:extLst>
              <a:ext uri="{FF2B5EF4-FFF2-40B4-BE49-F238E27FC236}">
                <a16:creationId xmlns:a16="http://schemas.microsoft.com/office/drawing/2014/main" id="{D0F29E71-04E4-49B6-A64B-ADD61D55F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326" y="242286"/>
            <a:ext cx="787045" cy="461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63356E6-C8E0-4411-AB27-962BA4CE8775}"/>
              </a:ext>
            </a:extLst>
          </p:cNvPr>
          <p:cNvSpPr txBox="1"/>
          <p:nvPr/>
        </p:nvSpPr>
        <p:spPr>
          <a:xfrm>
            <a:off x="1299630" y="360114"/>
            <a:ext cx="285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latin typeface="+mn-ea"/>
              </a:rPr>
              <a:t>기업명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C66B31-B489-40FF-B203-ED13F27BEE7E}"/>
              </a:ext>
            </a:extLst>
          </p:cNvPr>
          <p:cNvSpPr txBox="1"/>
          <p:nvPr/>
        </p:nvSpPr>
        <p:spPr>
          <a:xfrm>
            <a:off x="1299629" y="118117"/>
            <a:ext cx="30003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err="1">
                <a:solidFill>
                  <a:srgbClr val="FF0000"/>
                </a:solidFill>
                <a:latin typeface="+mn-ea"/>
              </a:rPr>
              <a:t>한줄소개</a:t>
            </a:r>
            <a:endParaRPr lang="ko-KR" altLang="en-US" sz="11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3846921-A383-4519-9A32-33F2BF664B3D}"/>
              </a:ext>
            </a:extLst>
          </p:cNvPr>
          <p:cNvSpPr/>
          <p:nvPr/>
        </p:nvSpPr>
        <p:spPr>
          <a:xfrm>
            <a:off x="130629" y="0"/>
            <a:ext cx="326571" cy="909981"/>
          </a:xfrm>
          <a:prstGeom prst="rect">
            <a:avLst/>
          </a:prstGeom>
          <a:gradFill>
            <a:gsLst>
              <a:gs pos="11000">
                <a:srgbClr val="7B4A99"/>
              </a:gs>
              <a:gs pos="100000">
                <a:srgbClr val="3BA5C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16BB0702-7C48-4F3A-8C6C-2778567A7651}"/>
              </a:ext>
            </a:extLst>
          </p:cNvPr>
          <p:cNvCxnSpPr/>
          <p:nvPr/>
        </p:nvCxnSpPr>
        <p:spPr>
          <a:xfrm>
            <a:off x="130629" y="904028"/>
            <a:ext cx="6727371" cy="0"/>
          </a:xfrm>
          <a:prstGeom prst="line">
            <a:avLst/>
          </a:prstGeom>
          <a:ln>
            <a:gradFill flip="none" rotWithShape="1">
              <a:gsLst>
                <a:gs pos="0">
                  <a:srgbClr val="7B4A99"/>
                </a:gs>
                <a:gs pos="100000">
                  <a:srgbClr val="3BA5CF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표 17">
            <a:extLst>
              <a:ext uri="{FF2B5EF4-FFF2-40B4-BE49-F238E27FC236}">
                <a16:creationId xmlns:a16="http://schemas.microsoft.com/office/drawing/2014/main" id="{60C70414-EC1F-4889-8BC5-24729A712E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983363"/>
              </p:ext>
            </p:extLst>
          </p:nvPr>
        </p:nvGraphicFramePr>
        <p:xfrm>
          <a:off x="130626" y="1269039"/>
          <a:ext cx="6596743" cy="33134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5271">
                  <a:extLst>
                    <a:ext uri="{9D8B030D-6E8A-4147-A177-3AD203B41FA5}">
                      <a16:colId xmlns:a16="http://schemas.microsoft.com/office/drawing/2014/main" val="2535960870"/>
                    </a:ext>
                  </a:extLst>
                </a:gridCol>
                <a:gridCol w="1289957">
                  <a:extLst>
                    <a:ext uri="{9D8B030D-6E8A-4147-A177-3AD203B41FA5}">
                      <a16:colId xmlns:a16="http://schemas.microsoft.com/office/drawing/2014/main" val="3660174712"/>
                    </a:ext>
                  </a:extLst>
                </a:gridCol>
                <a:gridCol w="3951515">
                  <a:extLst>
                    <a:ext uri="{9D8B030D-6E8A-4147-A177-3AD203B41FA5}">
                      <a16:colId xmlns:a16="http://schemas.microsoft.com/office/drawing/2014/main" val="1769428243"/>
                    </a:ext>
                  </a:extLst>
                </a:gridCol>
              </a:tblGrid>
              <a:tr h="23850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사업분야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819499"/>
                  </a:ext>
                </a:extLst>
              </a:tr>
              <a:tr h="238507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회사정보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회사설립년도</a:t>
                      </a:r>
                      <a:endParaRPr lang="ko-KR" altLang="en-US" sz="10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A6CD">
                        <a:alpha val="4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77104"/>
                  </a:ext>
                </a:extLst>
              </a:tr>
              <a:tr h="23850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bg1"/>
                        </a:solidFill>
                        <a:latin typeface="나눔스퀘어 Bold" panose="020B0600000101010101" pitchFamily="50" charset="-127"/>
                        <a:ea typeface="나눔스퀘어 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회사주소 </a:t>
                      </a:r>
                      <a:r>
                        <a:rPr lang="en-US" altLang="ko-KR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000" b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직원수</a:t>
                      </a:r>
                      <a:endParaRPr lang="ko-KR" altLang="en-US" sz="10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A6CD">
                        <a:alpha val="4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1744354"/>
                  </a:ext>
                </a:extLst>
              </a:tr>
              <a:tr h="77381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직원프로필</a:t>
                      </a:r>
                      <a:endParaRPr lang="en-US" altLang="ko-KR" sz="10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9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(CEO, CTO, CMO</a:t>
                      </a:r>
                      <a:r>
                        <a:rPr lang="ko-KR" altLang="en-US" sz="9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등 주요인력의 경력</a:t>
                      </a:r>
                      <a:r>
                        <a:rPr lang="en-US" altLang="ko-KR" sz="9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연혁 등 요약</a:t>
                      </a:r>
                      <a:r>
                        <a:rPr lang="en-US" altLang="ko-KR" sz="9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algn="l" latinLnBrk="1"/>
                      <a:endParaRPr lang="en-US" altLang="ko-KR" sz="9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/>
                      <a:endParaRPr lang="en-US" altLang="ko-KR" sz="9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/>
                      <a:endParaRPr lang="en-US" altLang="ko-KR" sz="9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나눔스퀘어 Bold" panose="020B0600000101010101" pitchFamily="50" charset="-127"/>
                        <a:ea typeface="나눔스퀘어 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25447"/>
                  </a:ext>
                </a:extLst>
              </a:tr>
              <a:tr h="23850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2021</a:t>
                      </a:r>
                      <a:r>
                        <a:rPr lang="en-US" altLang="ko-KR" sz="1000" b="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 ~ 23</a:t>
                      </a:r>
                      <a:r>
                        <a:rPr lang="ko-KR" altLang="en-US" sz="1000" b="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년 </a:t>
                      </a:r>
                      <a:r>
                        <a:rPr lang="ko-KR" altLang="en-US" sz="10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endParaRPr lang="ko-KR" altLang="en-US" sz="10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132108"/>
                  </a:ext>
                </a:extLst>
              </a:tr>
              <a:tr h="23850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자본구조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endParaRPr lang="ko-KR" altLang="en-US" sz="10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나눔스퀘어 Bold" panose="020B0600000101010101" pitchFamily="50" charset="-127"/>
                        <a:ea typeface="나눔스퀘어 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839615"/>
                  </a:ext>
                </a:extLst>
              </a:tr>
              <a:tr h="49745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투자이력</a:t>
                      </a:r>
                      <a:endParaRPr lang="en-US" altLang="ko-KR" sz="10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 </a:t>
                      </a:r>
                      <a:r>
                        <a:rPr lang="ko-KR" altLang="en-US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년도</a:t>
                      </a:r>
                      <a:r>
                        <a:rPr lang="en-US" altLang="ko-KR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b="0" dirty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투자사</a:t>
                      </a:r>
                      <a:r>
                        <a:rPr lang="en-US" altLang="ko-KR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금액 </a:t>
                      </a:r>
                      <a:r>
                        <a:rPr lang="en-US" altLang="ko-KR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8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endParaRPr lang="ko-KR" altLang="en-US" sz="9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나눔스퀘어 Bold" panose="020B0600000101010101" pitchFamily="50" charset="-127"/>
                        <a:ea typeface="나눔스퀘어 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371575"/>
                  </a:ext>
                </a:extLst>
              </a:tr>
              <a:tr h="3316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투자희망액</a:t>
                      </a:r>
                      <a:endParaRPr lang="en-US" altLang="ko-KR" sz="9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(PRE</a:t>
                      </a:r>
                      <a:r>
                        <a:rPr lang="ko-KR" altLang="en-US" sz="700" b="0" dirty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기업벨류</a:t>
                      </a:r>
                      <a:r>
                        <a:rPr lang="en-US" altLang="ko-KR" sz="7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7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금액 </a:t>
                      </a:r>
                      <a:r>
                        <a:rPr lang="en-US" altLang="ko-KR" sz="7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7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en-US" altLang="ko-KR" sz="10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나눔스퀘어 Bold" panose="020B0600000101010101" pitchFamily="50" charset="-127"/>
                        <a:ea typeface="나눔스퀘어 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257536"/>
                  </a:ext>
                </a:extLst>
              </a:tr>
              <a:tr h="23850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spc="-10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투자금 사용계획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endParaRPr lang="ko-KR" altLang="en-US" sz="1000" b="0" kern="1200" spc="-13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나눔스퀘어 Bold" panose="020B0600000101010101" pitchFamily="50" charset="-127"/>
                        <a:ea typeface="나눔스퀘어 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7042139"/>
                  </a:ext>
                </a:extLst>
              </a:tr>
              <a:tr h="23850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Contacts</a:t>
                      </a:r>
                      <a:endParaRPr lang="ko-KR" altLang="en-US" sz="10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endParaRPr lang="ko-KR" altLang="en-US" sz="10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6158369"/>
                  </a:ext>
                </a:extLst>
              </a:tr>
            </a:tbl>
          </a:graphicData>
        </a:graphic>
      </p:graphicFrame>
      <p:sp>
        <p:nvSpPr>
          <p:cNvPr id="18" name="직사각형 17">
            <a:extLst>
              <a:ext uri="{FF2B5EF4-FFF2-40B4-BE49-F238E27FC236}">
                <a16:creationId xmlns:a16="http://schemas.microsoft.com/office/drawing/2014/main" id="{E9FBE9D5-B9BA-441A-B604-847B9FD724F3}"/>
              </a:ext>
            </a:extLst>
          </p:cNvPr>
          <p:cNvSpPr/>
          <p:nvPr/>
        </p:nvSpPr>
        <p:spPr>
          <a:xfrm>
            <a:off x="130628" y="969344"/>
            <a:ext cx="6596743" cy="276870"/>
          </a:xfrm>
          <a:prstGeom prst="rect">
            <a:avLst/>
          </a:prstGeom>
          <a:solidFill>
            <a:srgbClr val="BEA6CD"/>
          </a:solidFill>
          <a:ln>
            <a:solidFill>
              <a:srgbClr val="BEA6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>
                <a:latin typeface="+mn-ea"/>
              </a:rPr>
              <a:t> </a:t>
            </a:r>
            <a:r>
              <a:rPr lang="ko-KR" altLang="en-US" sz="1400" dirty="0">
                <a:latin typeface="+mn-ea"/>
              </a:rPr>
              <a:t>◆</a:t>
            </a:r>
            <a:r>
              <a:rPr lang="en-US" altLang="ko-KR" sz="1400" dirty="0">
                <a:latin typeface="+mn-ea"/>
              </a:rPr>
              <a:t>Company Outline</a:t>
            </a:r>
            <a:endParaRPr lang="ko-KR" altLang="en-US" sz="1400" dirty="0">
              <a:latin typeface="+mn-ea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9A72AF65-E733-4322-B0DF-8E6ED2BFC69D}"/>
              </a:ext>
            </a:extLst>
          </p:cNvPr>
          <p:cNvSpPr/>
          <p:nvPr/>
        </p:nvSpPr>
        <p:spPr>
          <a:xfrm>
            <a:off x="592666" y="103422"/>
            <a:ext cx="706963" cy="6971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>
                <a:solidFill>
                  <a:schemeClr val="tx1"/>
                </a:solidFill>
                <a:latin typeface="+mn-ea"/>
              </a:rPr>
              <a:t>로고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DD77A40A-2979-8B4F-06B6-27DED30A8D69}"/>
              </a:ext>
            </a:extLst>
          </p:cNvPr>
          <p:cNvSpPr/>
          <p:nvPr/>
        </p:nvSpPr>
        <p:spPr>
          <a:xfrm>
            <a:off x="130628" y="4622246"/>
            <a:ext cx="6596743" cy="276870"/>
          </a:xfrm>
          <a:prstGeom prst="rect">
            <a:avLst/>
          </a:prstGeom>
          <a:solidFill>
            <a:srgbClr val="7EC4DF"/>
          </a:solidFill>
          <a:ln>
            <a:solidFill>
              <a:srgbClr val="7EC4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>
                <a:latin typeface="+mn-ea"/>
              </a:rPr>
              <a:t> </a:t>
            </a:r>
            <a:r>
              <a:rPr lang="ko-KR" altLang="en-US" sz="1400" dirty="0">
                <a:latin typeface="+mn-ea"/>
              </a:rPr>
              <a:t>◆ </a:t>
            </a:r>
            <a:r>
              <a:rPr lang="en-US" altLang="ko-KR" sz="1400" dirty="0">
                <a:latin typeface="+mn-ea"/>
              </a:rPr>
              <a:t>Investment Highlight</a:t>
            </a:r>
            <a:endParaRPr lang="ko-KR" altLang="en-US" sz="1400" dirty="0">
              <a:latin typeface="+mn-ea"/>
            </a:endParaRPr>
          </a:p>
        </p:txBody>
      </p:sp>
      <p:graphicFrame>
        <p:nvGraphicFramePr>
          <p:cNvPr id="5" name="표 17">
            <a:extLst>
              <a:ext uri="{FF2B5EF4-FFF2-40B4-BE49-F238E27FC236}">
                <a16:creationId xmlns:a16="http://schemas.microsoft.com/office/drawing/2014/main" id="{73510154-3003-73B6-E158-1F7EF34EBE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163385"/>
              </p:ext>
            </p:extLst>
          </p:nvPr>
        </p:nvGraphicFramePr>
        <p:xfrm>
          <a:off x="130627" y="4928596"/>
          <a:ext cx="6596743" cy="4847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6743">
                  <a:extLst>
                    <a:ext uri="{9D8B030D-6E8A-4147-A177-3AD203B41FA5}">
                      <a16:colId xmlns:a16="http://schemas.microsoft.com/office/drawing/2014/main" val="3660174712"/>
                    </a:ext>
                  </a:extLst>
                </a:gridCol>
              </a:tblGrid>
              <a:tr h="4847471">
                <a:tc>
                  <a:txBody>
                    <a:bodyPr/>
                    <a:lstStyle/>
                    <a:p>
                      <a:pPr latinLnBrk="1"/>
                      <a:endParaRPr lang="ko-KR" sz="1000" b="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81949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DB05D67-F5DE-57D1-766A-641BAC058933}"/>
              </a:ext>
            </a:extLst>
          </p:cNvPr>
          <p:cNvSpPr txBox="1"/>
          <p:nvPr/>
        </p:nvSpPr>
        <p:spPr>
          <a:xfrm>
            <a:off x="2975610" y="4550391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2279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_x214717368">
            <a:extLst>
              <a:ext uri="{FF2B5EF4-FFF2-40B4-BE49-F238E27FC236}">
                <a16:creationId xmlns:a16="http://schemas.microsoft.com/office/drawing/2014/main" id="{D0F29E71-04E4-49B6-A64B-ADD61D55F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326" y="242286"/>
            <a:ext cx="787045" cy="461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93846921-A383-4519-9A32-33F2BF664B3D}"/>
              </a:ext>
            </a:extLst>
          </p:cNvPr>
          <p:cNvSpPr/>
          <p:nvPr/>
        </p:nvSpPr>
        <p:spPr>
          <a:xfrm>
            <a:off x="130629" y="0"/>
            <a:ext cx="326571" cy="909981"/>
          </a:xfrm>
          <a:prstGeom prst="rect">
            <a:avLst/>
          </a:prstGeom>
          <a:gradFill>
            <a:gsLst>
              <a:gs pos="11000">
                <a:srgbClr val="7B4A99"/>
              </a:gs>
              <a:gs pos="100000">
                <a:srgbClr val="3BA5C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16BB0702-7C48-4F3A-8C6C-2778567A7651}"/>
              </a:ext>
            </a:extLst>
          </p:cNvPr>
          <p:cNvCxnSpPr/>
          <p:nvPr/>
        </p:nvCxnSpPr>
        <p:spPr>
          <a:xfrm>
            <a:off x="130629" y="904028"/>
            <a:ext cx="6727371" cy="0"/>
          </a:xfrm>
          <a:prstGeom prst="line">
            <a:avLst/>
          </a:prstGeom>
          <a:ln>
            <a:gradFill flip="none" rotWithShape="1">
              <a:gsLst>
                <a:gs pos="0">
                  <a:srgbClr val="7B4A99"/>
                </a:gs>
                <a:gs pos="100000">
                  <a:srgbClr val="3BA5CF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B1F8E18-31F1-4EC2-84DB-568EEADC72A3}"/>
              </a:ext>
            </a:extLst>
          </p:cNvPr>
          <p:cNvSpPr/>
          <p:nvPr/>
        </p:nvSpPr>
        <p:spPr>
          <a:xfrm>
            <a:off x="130626" y="981986"/>
            <a:ext cx="6596743" cy="276870"/>
          </a:xfrm>
          <a:prstGeom prst="rect">
            <a:avLst/>
          </a:prstGeom>
          <a:solidFill>
            <a:srgbClr val="7EC4DF"/>
          </a:solidFill>
          <a:ln>
            <a:solidFill>
              <a:srgbClr val="7EC4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>
                <a:latin typeface="+mn-ea"/>
              </a:rPr>
              <a:t> </a:t>
            </a:r>
            <a:r>
              <a:rPr lang="ko-KR" altLang="en-US" sz="1400" dirty="0">
                <a:latin typeface="+mn-ea"/>
              </a:rPr>
              <a:t>◆</a:t>
            </a:r>
            <a:r>
              <a:rPr lang="en-US" altLang="ko-KR" sz="1400" dirty="0">
                <a:latin typeface="+mn-ea"/>
              </a:rPr>
              <a:t>Company Outline</a:t>
            </a:r>
            <a:endParaRPr lang="ko-KR" altLang="en-US" sz="1400" dirty="0">
              <a:latin typeface="+mn-ea"/>
            </a:endParaRPr>
          </a:p>
        </p:txBody>
      </p:sp>
      <p:graphicFrame>
        <p:nvGraphicFramePr>
          <p:cNvPr id="15" name="표 17">
            <a:extLst>
              <a:ext uri="{FF2B5EF4-FFF2-40B4-BE49-F238E27FC236}">
                <a16:creationId xmlns:a16="http://schemas.microsoft.com/office/drawing/2014/main" id="{B933FCE1-7598-3F6F-6876-DA4A0542D4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839324"/>
              </p:ext>
            </p:extLst>
          </p:nvPr>
        </p:nvGraphicFramePr>
        <p:xfrm>
          <a:off x="130627" y="1324909"/>
          <a:ext cx="6596743" cy="8276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267">
                  <a:extLst>
                    <a:ext uri="{9D8B030D-6E8A-4147-A177-3AD203B41FA5}">
                      <a16:colId xmlns:a16="http://schemas.microsoft.com/office/drawing/2014/main" val="2535960870"/>
                    </a:ext>
                  </a:extLst>
                </a:gridCol>
                <a:gridCol w="5581476">
                  <a:extLst>
                    <a:ext uri="{9D8B030D-6E8A-4147-A177-3AD203B41FA5}">
                      <a16:colId xmlns:a16="http://schemas.microsoft.com/office/drawing/2014/main" val="3660174712"/>
                    </a:ext>
                  </a:extLst>
                </a:gridCol>
              </a:tblGrid>
              <a:tr h="50868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회사서비스 소개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A5C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819499"/>
                  </a:ext>
                </a:extLst>
              </a:tr>
              <a:tr h="7775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시장분석</a:t>
                      </a:r>
                      <a:endParaRPr lang="ko-KR" altLang="en-US" sz="8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A5CF"/>
                    </a:solidFill>
                  </a:tcPr>
                </a:tc>
                <a:tc>
                  <a:txBody>
                    <a:bodyPr/>
                    <a:lstStyle/>
                    <a:p>
                      <a:pPr marL="72000" indent="-72000" algn="l" latinLnBrk="1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endParaRPr lang="ko-KR" altLang="en-US" sz="7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371575"/>
                  </a:ext>
                </a:extLst>
              </a:tr>
              <a:tr h="87990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비즈니스모델</a:t>
                      </a:r>
                      <a:endParaRPr lang="en-US" altLang="ko-KR" sz="8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기업수익구조</a:t>
                      </a:r>
                      <a:r>
                        <a:rPr lang="en-US" altLang="ko-KR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A5CF"/>
                    </a:solidFill>
                  </a:tcPr>
                </a:tc>
                <a:tc>
                  <a:txBody>
                    <a:bodyPr/>
                    <a:lstStyle/>
                    <a:p>
                      <a:pPr marL="72000" indent="-72000" algn="l" latinLnBrk="1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endParaRPr lang="ko-KR" altLang="en-US" sz="7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257536"/>
                  </a:ext>
                </a:extLst>
              </a:tr>
              <a:tr h="9509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경쟁사 및 경쟁력</a:t>
                      </a:r>
                      <a:endParaRPr lang="en-US" altLang="ko-KR" sz="8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 </a:t>
                      </a:r>
                      <a:r>
                        <a:rPr lang="ko-KR" altLang="en-US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국내외 유사사업을</a:t>
                      </a:r>
                      <a:br>
                        <a:rPr lang="en-US" altLang="ko-KR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영위하는 경쟁사 분석 </a:t>
                      </a:r>
                      <a:r>
                        <a:rPr lang="en-US" altLang="ko-KR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A5CF"/>
                    </a:solidFill>
                  </a:tcPr>
                </a:tc>
                <a:tc>
                  <a:txBody>
                    <a:bodyPr/>
                    <a:lstStyle/>
                    <a:p>
                      <a:pPr marL="72000" indent="-72000" algn="l" latinLnBrk="1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endParaRPr lang="ko-KR" altLang="en-US" sz="7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7042139"/>
                  </a:ext>
                </a:extLst>
              </a:tr>
              <a:tr h="114600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향후 사업방향</a:t>
                      </a:r>
                      <a:endParaRPr lang="en-US" altLang="ko-KR" sz="800" b="0" strike="sngStrike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A5CF"/>
                    </a:solidFill>
                  </a:tcPr>
                </a:tc>
                <a:tc>
                  <a:txBody>
                    <a:bodyPr/>
                    <a:lstStyle/>
                    <a:p>
                      <a:pPr marL="72000" indent="-72000" algn="l" latinLnBrk="1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endParaRPr lang="ko-KR" altLang="en-US" sz="7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89142"/>
                  </a:ext>
                </a:extLst>
              </a:tr>
              <a:tr h="225380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kern="1200" dirty="0" err="1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</a:rPr>
                        <a:t>트랙션</a:t>
                      </a:r>
                      <a:endParaRPr lang="en-US" altLang="ko-KR" sz="800" b="0" kern="120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A5CF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800" b="0" kern="12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+mn-cs"/>
                        </a:rPr>
                        <a:t>매출</a:t>
                      </a:r>
                      <a:r>
                        <a:rPr lang="en-US" altLang="ko-KR" sz="800" b="0" kern="12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b="0" kern="12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+mn-cs"/>
                        </a:rPr>
                        <a:t>파트너 십 숫자 등 사업성장을 보여줄 수 있는 주요지표로 작성</a:t>
                      </a:r>
                      <a:endParaRPr lang="en-US" altLang="ko-KR" sz="800" b="0" kern="1200" dirty="0">
                        <a:solidFill>
                          <a:srgbClr val="FF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endParaRPr lang="en-US" altLang="ko-KR" sz="800" b="0" kern="1200" dirty="0">
                        <a:solidFill>
                          <a:srgbClr val="FF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r>
                        <a:rPr lang="en-US" altLang="ko-KR" sz="800" b="0" kern="12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b="0" kern="12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+mn-cs"/>
                        </a:rPr>
                        <a:t>예시</a:t>
                      </a:r>
                      <a:r>
                        <a:rPr lang="en-US" altLang="ko-KR" sz="800" b="0" kern="12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algn="l" latinLnBrk="1"/>
                      <a:endParaRPr lang="en-US" altLang="ko-KR" sz="800" b="0" kern="1200" dirty="0">
                        <a:solidFill>
                          <a:srgbClr val="FF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endParaRPr lang="en-US" altLang="ko-KR" sz="800" b="0" kern="1200" dirty="0">
                        <a:solidFill>
                          <a:srgbClr val="FF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endParaRPr lang="en-US" altLang="ko-KR" sz="800" b="0" kern="1200" dirty="0">
                        <a:solidFill>
                          <a:srgbClr val="FF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endParaRPr lang="en-US" altLang="ko-KR" sz="800" b="0" kern="1200" dirty="0">
                        <a:solidFill>
                          <a:srgbClr val="FF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endParaRPr lang="en-US" altLang="ko-KR" sz="800" b="0" kern="1200" dirty="0">
                        <a:solidFill>
                          <a:srgbClr val="FF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endParaRPr lang="en-US" altLang="ko-KR" sz="800" b="0" kern="1200" dirty="0">
                        <a:solidFill>
                          <a:srgbClr val="FF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endParaRPr lang="en-US" altLang="ko-KR" sz="800" b="0" kern="1200" dirty="0">
                        <a:solidFill>
                          <a:srgbClr val="FF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endParaRPr lang="en-US" altLang="ko-KR" sz="800" b="0" kern="1200" dirty="0">
                        <a:solidFill>
                          <a:srgbClr val="FF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endParaRPr lang="en-US" altLang="ko-KR" sz="800" b="0" kern="1200" dirty="0">
                        <a:solidFill>
                          <a:srgbClr val="FF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endParaRPr lang="en-US" altLang="ko-KR" sz="800" b="0" kern="1200" dirty="0">
                        <a:solidFill>
                          <a:srgbClr val="FF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endParaRPr lang="en-US" altLang="ko-KR" sz="800" b="0" kern="1200" dirty="0">
                        <a:solidFill>
                          <a:srgbClr val="FF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endParaRPr lang="en-US" altLang="ko-KR" sz="800" b="0" kern="1200" dirty="0">
                        <a:solidFill>
                          <a:srgbClr val="FF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endParaRPr lang="en-US" altLang="ko-KR" sz="800" b="0" kern="1200" dirty="0">
                        <a:solidFill>
                          <a:srgbClr val="FF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l" latinLnBrk="1"/>
                      <a:endParaRPr lang="ko-KR" altLang="en-US" sz="8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634801"/>
                  </a:ext>
                </a:extLst>
              </a:tr>
              <a:tr h="87987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특허 보유현황</a:t>
                      </a:r>
                      <a:endParaRPr lang="en-US" altLang="ko-KR" sz="8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 </a:t>
                      </a:r>
                      <a:r>
                        <a:rPr lang="ko-KR" altLang="en-US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기술 허들 </a:t>
                      </a:r>
                      <a:r>
                        <a:rPr lang="en-US" altLang="ko-KR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A5CF"/>
                    </a:solidFill>
                  </a:tcPr>
                </a:tc>
                <a:tc>
                  <a:txBody>
                    <a:bodyPr/>
                    <a:lstStyle/>
                    <a:p>
                      <a:pPr marL="72000" indent="-72000" algn="l" latinLnBrk="1">
                        <a:buFont typeface="Arial" panose="020B0604020202020204" pitchFamily="34" charset="0"/>
                        <a:buChar char="•"/>
                      </a:pPr>
                      <a:endParaRPr lang="ko-KR" altLang="en-US" sz="8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979505"/>
                  </a:ext>
                </a:extLst>
              </a:tr>
              <a:tr h="87987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특허 보유현황</a:t>
                      </a:r>
                      <a:endParaRPr lang="en-US" altLang="ko-KR" sz="8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 </a:t>
                      </a:r>
                      <a:r>
                        <a:rPr lang="ko-KR" altLang="en-US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기술 허들 </a:t>
                      </a:r>
                      <a:r>
                        <a:rPr lang="en-US" altLang="ko-KR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ko-KR" altLang="en-US" sz="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A5CF"/>
                    </a:solidFill>
                  </a:tcPr>
                </a:tc>
                <a:tc>
                  <a:txBody>
                    <a:bodyPr/>
                    <a:lstStyle/>
                    <a:p>
                      <a:pPr marL="72000" indent="-72000" algn="l" latinLnBrk="1">
                        <a:buFont typeface="Arial" panose="020B0604020202020204" pitchFamily="34" charset="0"/>
                        <a:buChar char="•"/>
                      </a:pPr>
                      <a:endParaRPr lang="ko-KR" altLang="en-US" sz="8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09020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2815FA1-EB1D-BDC7-2B73-EC29A6C7E74D}"/>
              </a:ext>
            </a:extLst>
          </p:cNvPr>
          <p:cNvSpPr txBox="1"/>
          <p:nvPr/>
        </p:nvSpPr>
        <p:spPr>
          <a:xfrm>
            <a:off x="1299630" y="360114"/>
            <a:ext cx="285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latin typeface="+mn-ea"/>
              </a:rPr>
              <a:t>기업명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1DBCB3-BC54-75D0-A589-E875AF38AA66}"/>
              </a:ext>
            </a:extLst>
          </p:cNvPr>
          <p:cNvSpPr txBox="1"/>
          <p:nvPr/>
        </p:nvSpPr>
        <p:spPr>
          <a:xfrm>
            <a:off x="1299629" y="118117"/>
            <a:ext cx="30003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err="1">
                <a:solidFill>
                  <a:srgbClr val="FF0000"/>
                </a:solidFill>
                <a:latin typeface="+mn-ea"/>
              </a:rPr>
              <a:t>한줄소개</a:t>
            </a:r>
            <a:endParaRPr lang="ko-KR" altLang="en-US" sz="11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77086C36-967C-801E-2A29-FE0E9A91F091}"/>
              </a:ext>
            </a:extLst>
          </p:cNvPr>
          <p:cNvSpPr/>
          <p:nvPr/>
        </p:nvSpPr>
        <p:spPr>
          <a:xfrm>
            <a:off x="592666" y="103422"/>
            <a:ext cx="706963" cy="6971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>
                <a:solidFill>
                  <a:schemeClr val="tx1"/>
                </a:solidFill>
                <a:latin typeface="+mn-ea"/>
              </a:rPr>
              <a:t>로고</a:t>
            </a: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7F457BC8-28E1-981E-1317-1A01B88CFA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154" y="5914072"/>
            <a:ext cx="3321371" cy="182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402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416</TotalTime>
  <Words>111</Words>
  <Application>Microsoft Office PowerPoint</Application>
  <PresentationFormat>A4 용지(210x297mm)</PresentationFormat>
  <Paragraphs>51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정 다영</dc:creator>
  <cp:lastModifiedBy>김민경(Angela)</cp:lastModifiedBy>
  <cp:revision>26</cp:revision>
  <dcterms:created xsi:type="dcterms:W3CDTF">2022-06-27T05:48:26Z</dcterms:created>
  <dcterms:modified xsi:type="dcterms:W3CDTF">2024-09-06T00:39:04Z</dcterms:modified>
</cp:coreProperties>
</file>